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EF5C8-8A22-4774-9847-DC587A65C006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28177-31EF-4002-B8CF-9A39895AAC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71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0b5f5812-d799-4f22-81f6-9792a071f29f@economy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0b5f5812-d799-4f22-81f6-9792a071f29f@economy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0b5f5812-d799-4f22-81f6-9792a071f29f@economy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flipH="1" flipV="1">
            <a:off x="0" y="1219201"/>
            <a:ext cx="9144000" cy="4571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2" rIns="91423" bIns="45712"/>
          <a:lstStyle/>
          <a:p>
            <a:pPr defTabSz="1042800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0" y="0"/>
            <a:ext cx="9144000" cy="633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"/>
            <a:ext cx="9144000" cy="45719"/>
          </a:xfrm>
          <a:prstGeom prst="rect">
            <a:avLst/>
          </a:prstGeom>
          <a:solidFill>
            <a:srgbClr val="F99B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0" y="1906"/>
            <a:ext cx="9144000" cy="45719"/>
          </a:xfrm>
          <a:prstGeom prst="rect">
            <a:avLst/>
          </a:prstGeom>
          <a:solidFill>
            <a:srgbClr val="E62B2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pic>
        <p:nvPicPr>
          <p:cNvPr id="17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9" b="22303"/>
          <a:stretch/>
        </p:blipFill>
        <p:spPr bwMode="auto">
          <a:xfrm>
            <a:off x="-64310" y="125215"/>
            <a:ext cx="2392480" cy="59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4939" y="757536"/>
            <a:ext cx="2073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Департамент </a:t>
            </a:r>
            <a:r>
              <a:rPr lang="ru-RU" sz="1200" b="1" dirty="0"/>
              <a:t>развития контрактной системы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90049" y="5303520"/>
            <a:ext cx="2989158" cy="1219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 Директор Департамента </a:t>
            </a:r>
            <a:endParaRPr lang="ru-RU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развития 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контрактной системы</a:t>
            </a:r>
          </a:p>
          <a:p>
            <a:endParaRPr lang="ru-RU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М.В. Чемерисов</a:t>
            </a:r>
          </a:p>
          <a:p>
            <a:pPr algn="r"/>
            <a:endParaRPr lang="ru-RU" sz="12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1  марта </a:t>
            </a: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2016 года, Москва</a:t>
            </a:r>
          </a:p>
          <a:p>
            <a:pPr algn="r"/>
            <a:endParaRPr lang="ru-RU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ятиугольник 22"/>
          <p:cNvSpPr>
            <a:spLocks noChangeArrowheads="1"/>
          </p:cNvSpPr>
          <p:nvPr/>
        </p:nvSpPr>
        <p:spPr bwMode="auto">
          <a:xfrm>
            <a:off x="-1" y="1733007"/>
            <a:ext cx="9144001" cy="3430568"/>
          </a:xfrm>
          <a:prstGeom prst="homePlate">
            <a:avLst>
              <a:gd name="adj" fmla="val 0"/>
            </a:avLst>
          </a:prstGeom>
          <a:solidFill>
            <a:sysClr val="window" lastClr="FFFFFF">
              <a:lumMod val="95000"/>
            </a:sys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defRPr/>
            </a:pPr>
            <a:r>
              <a:rPr lang="ru-RU" sz="4000" b="1" dirty="0">
                <a:solidFill>
                  <a:srgbClr val="C00000"/>
                </a:solidFill>
              </a:rPr>
              <a:t>Формы взаимодействия </a:t>
            </a:r>
            <a:r>
              <a:rPr lang="ru-RU" sz="4000" b="1" dirty="0" smtClean="0">
                <a:solidFill>
                  <a:srgbClr val="C00000"/>
                </a:solidFill>
              </a:rPr>
              <a:t>компаний</a:t>
            </a:r>
          </a:p>
          <a:p>
            <a:pPr lvl="0" algn="ctr"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с госучастием с субъектами МСП</a:t>
            </a: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1" y="240343"/>
            <a:ext cx="58473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 </a:t>
            </a:r>
            <a:r>
              <a:rPr lang="ru-RU" sz="1400" b="1" dirty="0"/>
              <a:t>Конференция </a:t>
            </a:r>
            <a:endParaRPr lang="ru-RU" sz="1400" dirty="0"/>
          </a:p>
          <a:p>
            <a:pPr algn="r"/>
            <a:r>
              <a:rPr lang="ru-RU" sz="1400" b="1" dirty="0"/>
              <a:t>«Особенности взаимодействия </a:t>
            </a:r>
            <a:endParaRPr lang="ru-RU" sz="1400" dirty="0"/>
          </a:p>
          <a:p>
            <a:pPr algn="r"/>
            <a:r>
              <a:rPr lang="ru-RU" sz="1400" b="1" dirty="0"/>
              <a:t>Государственной компании «Российские автомобильные дороги» </a:t>
            </a:r>
            <a:endParaRPr lang="ru-RU" sz="1400" dirty="0"/>
          </a:p>
          <a:p>
            <a:pPr algn="r"/>
            <a:r>
              <a:rPr lang="ru-RU" sz="1400" b="1" dirty="0"/>
              <a:t>с субъектами малого и среднего предпринимательства»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3408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79512" y="951582"/>
            <a:ext cx="1440000" cy="2918307"/>
          </a:xfrm>
          <a:prstGeom prst="rect">
            <a:avLst/>
          </a:prstGeom>
          <a:solidFill>
            <a:srgbClr val="BEC7D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5148064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Выполнение квоты закупок у МСП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Пятиугольник 62"/>
          <p:cNvSpPr/>
          <p:nvPr/>
        </p:nvSpPr>
        <p:spPr>
          <a:xfrm>
            <a:off x="147287" y="2732300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6984" y="2732300"/>
            <a:ext cx="23690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tx2">
                    <a:lumMod val="50000"/>
                  </a:schemeClr>
                </a:solidFill>
              </a:rPr>
              <a:t>Годовой объем закупок у субъектов МСП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88279" y="2314714"/>
            <a:ext cx="6151715" cy="15551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03452" y="2399803"/>
            <a:ext cx="61244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 заказчики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осуществляют закупки у субъектов МСП в размере не менее 18% от годового объема договоров </a:t>
            </a:r>
            <a:r>
              <a:rPr lang="ru-RU" alt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при этом объем договоров, заключенных по результатам прямых закупок у субъектов МСП, должен составлять не менее 10% </a:t>
            </a:r>
            <a:endParaRPr lang="ru-RU" sz="14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 предусмотрены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виды закупок, не учитываемые при расчете годового объема договоров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Пятиугольник 14"/>
          <p:cNvSpPr/>
          <p:nvPr/>
        </p:nvSpPr>
        <p:spPr>
          <a:xfrm>
            <a:off x="179512" y="1124744"/>
            <a:ext cx="2505553" cy="86409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6406" y="1124744"/>
            <a:ext cx="2369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tx2">
                    <a:lumMod val="50000"/>
                  </a:schemeClr>
                </a:solidFill>
              </a:rPr>
              <a:t>Способы осуществления закупок у субъектов МСП</a:t>
            </a:r>
          </a:p>
          <a:p>
            <a:pPr algn="ctr"/>
            <a:endParaRPr lang="ru-RU" alt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5065" y="958114"/>
            <a:ext cx="6151715" cy="114761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5572" y="943642"/>
            <a:ext cx="61244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 закупки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, в которых принимают участие любые организации, в том числе субъекты МСП (общие закупки);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 закупки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исключительно среди субъектов МСП (прямые закупки);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  закупки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, в отношении участников которых устанавливается требование о привлечении субподрядчиков из числа субъектов МСП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38048"/>
              </p:ext>
            </p:extLst>
          </p:nvPr>
        </p:nvGraphicFramePr>
        <p:xfrm>
          <a:off x="4245908" y="4527910"/>
          <a:ext cx="4600729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0810"/>
                <a:gridCol w="1929919"/>
              </a:tblGrid>
              <a:tr h="14732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Способ закупки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Сумма, млрд, </a:t>
                      </a:r>
                      <a:r>
                        <a:rPr lang="ru-RU" sz="1400" b="1" dirty="0" smtClean="0">
                          <a:effectLst/>
                        </a:rPr>
                        <a:t>руб.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закупки участниками которых являются любые лица,  в том числе субъекты МСП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191,4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закупки участниками которых являются только субъекты МСП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62,7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dirty="0">
                          <a:effectLst/>
                        </a:rPr>
                        <a:t>закупки в отношении участников которых установлено требование о привлечении к исполнению договора субподрядчиков из числа субъектов МСП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4,7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ИТОГО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258,8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55874" y="386988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Сведения о закупках у субъектов МСП 35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конкретных заказчиков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988" y="4068521"/>
            <a:ext cx="3629659" cy="9616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528" y="4112785"/>
            <a:ext cx="30852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Перечень 35 конкретных заказчиков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утвержден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распоряжением </a:t>
            </a:r>
            <a:endParaRPr lang="ru-RU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Правительства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РФ </a:t>
            </a:r>
            <a:br>
              <a:rPr lang="ru-RU" sz="1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от 6.11.15 г. № 2258-р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988" y="5157192"/>
            <a:ext cx="3692143" cy="116955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Средняя доля закупок у субъектов МСП </a:t>
            </a:r>
            <a:r>
              <a:rPr lang="ru-RU" sz="1400" dirty="0" smtClean="0"/>
              <a:t>конкретных заказчиков в 2015 году </a:t>
            </a:r>
            <a:r>
              <a:rPr lang="ru-RU" sz="1400" dirty="0"/>
              <a:t>составила </a:t>
            </a:r>
            <a:r>
              <a:rPr lang="ru-RU" sz="1400" b="1" dirty="0">
                <a:solidFill>
                  <a:srgbClr val="C00000"/>
                </a:solidFill>
              </a:rPr>
              <a:t>36,2</a:t>
            </a:r>
            <a:r>
              <a:rPr lang="ru-RU" sz="1400" dirty="0" smtClean="0">
                <a:solidFill>
                  <a:srgbClr val="C00000"/>
                </a:solidFill>
              </a:rPr>
              <a:t>%. </a:t>
            </a:r>
            <a:r>
              <a:rPr lang="ru-RU" sz="1400" dirty="0" smtClean="0"/>
              <a:t>Средняя </a:t>
            </a:r>
            <a:r>
              <a:rPr lang="ru-RU" sz="1400" dirty="0"/>
              <a:t>доля закупок у субъектов МСП по прямым закупкам составила </a:t>
            </a:r>
            <a:r>
              <a:rPr lang="ru-RU" sz="1400" b="1" dirty="0">
                <a:solidFill>
                  <a:srgbClr val="C00000"/>
                </a:solidFill>
              </a:rPr>
              <a:t>11,8% </a:t>
            </a:r>
            <a:r>
              <a:rPr lang="ru-RU" sz="1400" dirty="0"/>
              <a:t>от общего объема закупок.</a:t>
            </a:r>
          </a:p>
        </p:txBody>
      </p:sp>
      <p:pic>
        <p:nvPicPr>
          <p:cNvPr id="20" name="Рисунок 19" descr="cid:0b5f5812-d799-4f22-81f6-9792a071f29f@economy.gov.ru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50" y="111077"/>
            <a:ext cx="1642330" cy="54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7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79512" y="951582"/>
            <a:ext cx="1440000" cy="1459153"/>
          </a:xfrm>
          <a:prstGeom prst="rect">
            <a:avLst/>
          </a:prstGeom>
          <a:solidFill>
            <a:srgbClr val="BEC7D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4039394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Программы партнерства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Пятиугольник 14"/>
          <p:cNvSpPr/>
          <p:nvPr/>
        </p:nvSpPr>
        <p:spPr>
          <a:xfrm>
            <a:off x="179512" y="1124744"/>
            <a:ext cx="2505553" cy="86409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142549"/>
            <a:ext cx="23690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Calibri" pitchFamily="34" charset="0"/>
              </a:rPr>
              <a:t>программа партнерства</a:t>
            </a:r>
          </a:p>
          <a:p>
            <a:pPr algn="ctr"/>
            <a:r>
              <a:rPr lang="ru-RU" altLang="ru-RU" sz="1600" i="1" dirty="0" smtClean="0">
                <a:latin typeface="Calibri" pitchFamily="34" charset="0"/>
              </a:rPr>
              <a:t>(размещается на сайте заказчика)</a:t>
            </a:r>
            <a:endParaRPr lang="ru-RU" altLang="ru-RU" sz="1600" i="1" dirty="0">
              <a:latin typeface="Calibri" pitchFamily="34" charset="0"/>
            </a:endParaRPr>
          </a:p>
          <a:p>
            <a:pPr algn="ctr"/>
            <a:endParaRPr lang="ru-RU" alt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5065" y="1064688"/>
            <a:ext cx="6151715" cy="11550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5572" y="1064688"/>
            <a:ext cx="61244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документ, описывающий комплекс мероприятий, направленных на </a:t>
            </a:r>
            <a:r>
              <a:rPr lang="ru-RU" sz="1400" dirty="0" smtClean="0"/>
              <a:t>формирование перечня </a:t>
            </a:r>
            <a:r>
              <a:rPr lang="ru-RU" sz="1400" dirty="0"/>
              <a:t>субъектов </a:t>
            </a:r>
            <a:r>
              <a:rPr lang="ru-RU" sz="1400" dirty="0" smtClean="0"/>
              <a:t>МСП, </a:t>
            </a:r>
            <a:r>
              <a:rPr lang="ru-RU" sz="1400" dirty="0"/>
              <a:t>поставляющих товары </a:t>
            </a:r>
            <a:r>
              <a:rPr lang="ru-RU" sz="1400" dirty="0" smtClean="0"/>
              <a:t>по </a:t>
            </a:r>
            <a:r>
              <a:rPr lang="ru-RU" sz="1400" dirty="0"/>
              <a:t>договорам, заключенным между указанными субъектами и заказчиком </a:t>
            </a:r>
            <a:r>
              <a:rPr lang="ru-RU" sz="1400" dirty="0" smtClean="0"/>
              <a:t>(либо по договору субподряда – с субъектами МСП), соответствующих следующим требованиям</a:t>
            </a:r>
            <a:endParaRPr lang="ru-RU" sz="1400" dirty="0"/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3678056" y="2427757"/>
            <a:ext cx="722675" cy="48463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678300" y="2434683"/>
            <a:ext cx="736528" cy="48463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9512" y="3068960"/>
            <a:ext cx="3819788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исполнение </a:t>
            </a:r>
            <a:r>
              <a:rPr lang="ru-RU" sz="1400" dirty="0"/>
              <a:t>субъектом </a:t>
            </a:r>
            <a:r>
              <a:rPr lang="ru-RU" sz="1400" dirty="0" smtClean="0"/>
              <a:t>МСП </a:t>
            </a:r>
            <a:r>
              <a:rPr lang="ru-RU" sz="1400" dirty="0"/>
              <a:t>договоров, </a:t>
            </a:r>
            <a:r>
              <a:rPr lang="ru-RU" sz="1400" dirty="0" smtClean="0"/>
              <a:t>в количестве определенном заказчиком</a:t>
            </a:r>
            <a:r>
              <a:rPr lang="ru-RU" sz="1400" dirty="0"/>
              <a:t>, без взыскания </a:t>
            </a:r>
            <a:r>
              <a:rPr lang="ru-RU" sz="1400" dirty="0" smtClean="0"/>
              <a:t>неустойки </a:t>
            </a:r>
            <a:r>
              <a:rPr lang="ru-RU" sz="1400" dirty="0"/>
              <a:t>(штрафа, пени) в связи с </a:t>
            </a:r>
            <a:r>
              <a:rPr lang="ru-RU" sz="1400" dirty="0" smtClean="0"/>
              <a:t>ненадлежащим </a:t>
            </a:r>
            <a:r>
              <a:rPr lang="ru-RU" sz="1400" dirty="0"/>
              <a:t>исполнением </a:t>
            </a:r>
            <a:r>
              <a:rPr lang="ru-RU" sz="1400" dirty="0" smtClean="0"/>
              <a:t>обязательств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77247" y="3068959"/>
            <a:ext cx="3234406" cy="95410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прохождение субъектом </a:t>
            </a:r>
            <a:r>
              <a:rPr lang="ru-RU" sz="1400" dirty="0" smtClean="0"/>
              <a:t>МСП установленных </a:t>
            </a:r>
            <a:r>
              <a:rPr lang="ru-RU" sz="1400" dirty="0"/>
              <a:t>заказчиком </a:t>
            </a:r>
            <a:r>
              <a:rPr lang="ru-RU" sz="1400" dirty="0" smtClean="0"/>
              <a:t>требованиям</a:t>
            </a:r>
            <a:r>
              <a:rPr lang="ru-RU" sz="1400" dirty="0"/>
              <a:t>, предъявляемым к </a:t>
            </a:r>
            <a:r>
              <a:rPr lang="ru-RU" sz="1400" dirty="0" smtClean="0"/>
              <a:t>поставщикам. 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83440" y="4437111"/>
            <a:ext cx="786056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Предложения по совершенствованию программ партнерства: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разработка механизмов, направленных на стимулирование вступления МСП в программу партнерства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установление исчерпывающего перечня </a:t>
            </a:r>
            <a:r>
              <a:rPr lang="ru-RU" sz="1400" dirty="0"/>
              <a:t>документов, предоставление которых требуется для присоединения к программе </a:t>
            </a:r>
            <a:r>
              <a:rPr lang="ru-RU" sz="1400" dirty="0" smtClean="0"/>
              <a:t>партнерства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установление случаев, при которых не требуется предоставление участникам закупки </a:t>
            </a:r>
            <a:r>
              <a:rPr lang="ru-RU" sz="1400" dirty="0"/>
              <a:t>обеспечения </a:t>
            </a:r>
            <a:r>
              <a:rPr lang="ru-RU" sz="1400" dirty="0" smtClean="0"/>
              <a:t>заявки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23" name="Рисунок 22" descr="cid:0b5f5812-d799-4f22-81f6-9792a071f29f@economy.gov.ru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50" y="111077"/>
            <a:ext cx="1642330" cy="54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19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881195" y="1268760"/>
            <a:ext cx="1584176" cy="482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Реализация проекта по повышению конкуренции в закупках отдельными видами юридических лиц 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0" y="0"/>
            <a:ext cx="536408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Основные сложности в закупках МСП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4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Пятиугольник 59"/>
          <p:cNvSpPr/>
          <p:nvPr/>
        </p:nvSpPr>
        <p:spPr>
          <a:xfrm>
            <a:off x="319597" y="2039942"/>
            <a:ext cx="6306593" cy="830997"/>
          </a:xfrm>
          <a:prstGeom prst="homePlate">
            <a:avLst>
              <a:gd name="adj" fmla="val 26924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Избыточные требования к документам, подаваемым в составе заявки (наличие оригиналов специализированных заключений, экспертиз, справок, сертификатов и т.д.)</a:t>
            </a:r>
          </a:p>
        </p:txBody>
      </p:sp>
      <p:sp>
        <p:nvSpPr>
          <p:cNvPr id="63" name="Пятиугольник 62"/>
          <p:cNvSpPr/>
          <p:nvPr/>
        </p:nvSpPr>
        <p:spPr>
          <a:xfrm>
            <a:off x="348599" y="3020152"/>
            <a:ext cx="6362396" cy="584775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Платное получение электронной подписи и участие в закупке, активация электронной подписи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Пятиугольник 14"/>
          <p:cNvSpPr/>
          <p:nvPr/>
        </p:nvSpPr>
        <p:spPr>
          <a:xfrm>
            <a:off x="314320" y="3789040"/>
            <a:ext cx="6344421" cy="584775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Обязательное получение заявки в бумажном виде по месту нахождения заказчика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323529" y="4581128"/>
            <a:ext cx="6387466" cy="584775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Отклонение заявок по формальному признаку (наличие орфографических ошибок)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323529" y="1268760"/>
            <a:ext cx="6306592" cy="584775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Изучение порядка проведения закупок с  использованием заказчиками более 3 500 способов закупки</a:t>
            </a:r>
          </a:p>
        </p:txBody>
      </p:sp>
      <p:pic>
        <p:nvPicPr>
          <p:cNvPr id="16" name="Рисунок 15" descr="cid:0b5f5812-d799-4f22-81f6-9792a071f29f@economy.gov.ru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50" y="111077"/>
            <a:ext cx="1642330" cy="54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ятиугольник 13"/>
          <p:cNvSpPr/>
          <p:nvPr/>
        </p:nvSpPr>
        <p:spPr>
          <a:xfrm>
            <a:off x="292797" y="5373216"/>
            <a:ext cx="6387466" cy="584775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anose="020B0604020202020204" pitchFamily="34" charset="0"/>
              </a:rPr>
              <a:t>Предоставление банковских гарантий только из перечня банков, выбираемых заказчиком </a:t>
            </a:r>
          </a:p>
        </p:txBody>
      </p:sp>
    </p:spTree>
    <p:extLst>
      <p:ext uri="{BB962C8B-B14F-4D97-AF65-F5344CB8AC3E}">
        <p14:creationId xmlns:p14="http://schemas.microsoft.com/office/powerpoint/2010/main" val="27141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475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Цуканов Игорь Алексеевич</dc:creator>
  <cp:lastModifiedBy>Егорова Алла Сергеевна</cp:lastModifiedBy>
  <cp:revision>21</cp:revision>
  <dcterms:created xsi:type="dcterms:W3CDTF">2016-02-26T13:05:20Z</dcterms:created>
  <dcterms:modified xsi:type="dcterms:W3CDTF">2016-03-02T11:13:50Z</dcterms:modified>
</cp:coreProperties>
</file>